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9" r:id="rId2"/>
    <p:sldId id="277" r:id="rId3"/>
    <p:sldId id="260" r:id="rId4"/>
    <p:sldId id="300" r:id="rId5"/>
    <p:sldId id="314" r:id="rId6"/>
    <p:sldId id="294" r:id="rId7"/>
    <p:sldId id="310" r:id="rId8"/>
    <p:sldId id="296" r:id="rId9"/>
    <p:sldId id="302" r:id="rId10"/>
    <p:sldId id="307" r:id="rId11"/>
    <p:sldId id="295" r:id="rId12"/>
    <p:sldId id="317" r:id="rId13"/>
    <p:sldId id="298" r:id="rId14"/>
    <p:sldId id="318" r:id="rId15"/>
    <p:sldId id="303" r:id="rId16"/>
    <p:sldId id="311" r:id="rId17"/>
    <p:sldId id="301" r:id="rId18"/>
    <p:sldId id="320" r:id="rId19"/>
    <p:sldId id="312" r:id="rId20"/>
    <p:sldId id="299" r:id="rId21"/>
    <p:sldId id="315" r:id="rId22"/>
    <p:sldId id="305" r:id="rId23"/>
    <p:sldId id="304" r:id="rId24"/>
    <p:sldId id="321" r:id="rId25"/>
    <p:sldId id="306" r:id="rId26"/>
    <p:sldId id="322" r:id="rId27"/>
    <p:sldId id="316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A89F"/>
    <a:srgbClr val="56948B"/>
    <a:srgbClr val="BFBFBF"/>
    <a:srgbClr val="0E6E6C"/>
    <a:srgbClr val="0E5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5" autoAdjust="0"/>
    <p:restoredTop sz="94630"/>
  </p:normalViewPr>
  <p:slideViewPr>
    <p:cSldViewPr snapToGrid="0" showGuides="1">
      <p:cViewPr varScale="1">
        <p:scale>
          <a:sx n="80" d="100"/>
          <a:sy n="80" d="100"/>
        </p:scale>
        <p:origin x="3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A90DF-F8CF-4EDB-B22F-D64F333C51AC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38669-C8D0-47F5-83C4-67FCC6A18D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6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614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79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706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59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3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934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696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5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254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47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93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330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777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209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170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7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708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92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275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08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371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0F7877A2-A9E2-4716-DCCA-D2623A81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912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88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0DB654-4362-48BC-B638-435D685DE5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55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31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59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3.jpe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3.jpe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1.svg"/><Relationship Id="rId4" Type="http://schemas.openxmlformats.org/officeDocument/2006/relationships/image" Target="../media/image3.jpe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2.jpe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.jpeg"/><Relationship Id="rId9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gif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525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67413" y="5605462"/>
            <a:ext cx="257175" cy="257175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029371" y="6043704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029371" y="6300879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29371" y="6558054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43387" y="1033417"/>
            <a:ext cx="3705225" cy="3705225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4760" y="1884689"/>
            <a:ext cx="10713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HOMOVERSEAS</a:t>
            </a:r>
            <a:endParaRPr lang="zh-CN" altLang="en-US" sz="96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033588"/>
            <a:ext cx="257175" cy="27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934825" y="2185988"/>
            <a:ext cx="257175" cy="27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2405622" y="3664882"/>
            <a:ext cx="7380755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“We provide homes for wherever you are”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3630908" y="4925845"/>
            <a:ext cx="4930181" cy="423746"/>
          </a:xfrm>
          <a:prstGeom prst="roundRect">
            <a:avLst>
              <a:gd name="adj" fmla="val 4032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20631" y="5006513"/>
            <a:ext cx="434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Suni Yao,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Shuhan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Zhao,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Juncheng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Cao,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Runqing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He</a:t>
            </a:r>
            <a:endParaRPr lang="zh-CN" altLang="en-US" sz="12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25644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v</a:t>
            </a:r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662347" y="459766"/>
            <a:ext cx="50811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 STEPS FOR BOOKING A HOST FAMILY:</a:t>
            </a:r>
          </a:p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Step 1:  Search for homestay</a:t>
            </a:r>
          </a:p>
        </p:txBody>
      </p:sp>
      <p:sp>
        <p:nvSpPr>
          <p:cNvPr id="15" name="Rectangle 1"/>
          <p:cNvSpPr/>
          <p:nvPr/>
        </p:nvSpPr>
        <p:spPr>
          <a:xfrm>
            <a:off x="1236447" y="1666955"/>
            <a:ext cx="801859" cy="182880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1236446" y="3029845"/>
            <a:ext cx="801859" cy="182880"/>
          </a:xfrm>
          <a:prstGeom prst="rect">
            <a:avLst/>
          </a:prstGeom>
          <a:solidFill>
            <a:srgbClr val="68A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1236446" y="4927128"/>
            <a:ext cx="801859" cy="18288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2179853" y="1991075"/>
            <a:ext cx="4081839" cy="81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E.g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America, Canada, England, Los Angeles…</a:t>
            </a:r>
          </a:p>
          <a:p>
            <a:pPr lvl="0">
              <a:lnSpc>
                <a:spcPct val="200000"/>
              </a:lnSpc>
            </a:pP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10154" y="1546587"/>
            <a:ext cx="2827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Countries &amp; Regions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TextBox 27"/>
          <p:cNvSpPr txBox="1"/>
          <p:nvPr/>
        </p:nvSpPr>
        <p:spPr>
          <a:xfrm>
            <a:off x="2245961" y="3249038"/>
            <a:ext cx="3623218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E.g. Brown University, Yale University,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Imperial College London…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66005" y="2921230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Universities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TextBox 27"/>
          <p:cNvSpPr txBox="1"/>
          <p:nvPr/>
        </p:nvSpPr>
        <p:spPr>
          <a:xfrm>
            <a:off x="2196035" y="5201367"/>
            <a:ext cx="3623218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E.g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Less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than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1000,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from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1000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5000,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over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5000…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916024" y="4801257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 Range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100A79-F921-DBED-59A0-33E4937786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26" b="4477"/>
          <a:stretch/>
        </p:blipFill>
        <p:spPr>
          <a:xfrm>
            <a:off x="6753560" y="313590"/>
            <a:ext cx="1951998" cy="3472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E5EE94-C383-D785-0972-FC1549B43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600" y="704015"/>
            <a:ext cx="2929027" cy="57316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D0DE07-47F6-E61D-7C16-728781EA9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585" y="4224367"/>
            <a:ext cx="3368217" cy="414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286371-9B82-3DC0-8E23-238F32A864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6035" y="4133609"/>
            <a:ext cx="1393252" cy="9978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662245-BE8B-C0EB-367B-8B744C376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5968" y="5110008"/>
            <a:ext cx="1393252" cy="10950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C67547B-482C-428D-251B-8754C5F64C66}"/>
              </a:ext>
            </a:extLst>
          </p:cNvPr>
          <p:cNvSpPr txBox="1"/>
          <p:nvPr/>
        </p:nvSpPr>
        <p:spPr>
          <a:xfrm>
            <a:off x="6451254" y="5001233"/>
            <a:ext cx="2526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</a:rPr>
              <a:t>Price from high to low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B1DFC2-BE01-943B-BC76-0D95E7E42CB9}"/>
              </a:ext>
            </a:extLst>
          </p:cNvPr>
          <p:cNvSpPr txBox="1"/>
          <p:nvPr/>
        </p:nvSpPr>
        <p:spPr>
          <a:xfrm flipH="1">
            <a:off x="6475093" y="6018856"/>
            <a:ext cx="2499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</a:rPr>
              <a:t>Price from low to high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5783457" y="858437"/>
            <a:ext cx="385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Green’s host family</a:t>
            </a:r>
            <a:endParaRPr lang="zh-CN" altLang="en-US" sz="24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5D55F4-A80A-2BC4-9433-6EC57A32D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853" y="946675"/>
            <a:ext cx="3856054" cy="52506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D5FF0A-F9E1-97C5-C88D-47AF47244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599" y="1330295"/>
            <a:ext cx="5572157" cy="4933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4628994" y="685561"/>
            <a:ext cx="39730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Green’s House</a:t>
            </a:r>
            <a:endParaRPr lang="zh-CN" altLang="en-US" sz="25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623730-5FE4-29F3-3586-ED41F1601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38" y="1330295"/>
            <a:ext cx="4997716" cy="45910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C3DBF44-2F7C-F4BA-8702-1306C3D59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828" y="3429000"/>
            <a:ext cx="5892800" cy="2946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247929-1EA9-319D-4019-49A505CB5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428" y="1312710"/>
            <a:ext cx="5791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0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42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ADD YOU TITLE IN HERE</a:t>
            </a:r>
            <a:endParaRPr lang="zh-CN" altLang="en-US" sz="1600" b="1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236184" y="3042125"/>
            <a:ext cx="372400" cy="1535749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3F9109-2E78-9500-C4B7-30DF345A4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86" y="717551"/>
            <a:ext cx="11645428" cy="55245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3416" y="3548743"/>
            <a:ext cx="6307241" cy="2534992"/>
          </a:xfrm>
          <a:prstGeom prst="rect">
            <a:avLst/>
          </a:prstGeom>
          <a:solidFill>
            <a:srgbClr val="0E5458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54917" y="1981201"/>
            <a:ext cx="607695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39100" y="2527215"/>
            <a:ext cx="5483513" cy="6076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45720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altLang="zh-CN" sz="16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Host’s nation, age, families, preferences &amp; rules</a:t>
            </a:r>
          </a:p>
          <a:p>
            <a:pPr marL="285750" lvl="0" indent="-285750" defTabSz="45720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altLang="zh-CN" sz="160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Transportation, shopping malls, restaurants, cafeterias, companies, hospitals, gym, schools nearby (and time to get there).</a:t>
            </a:r>
          </a:p>
          <a:p>
            <a:pPr marL="285750" lvl="0" indent="-285750" defTabSz="457200">
              <a:lnSpc>
                <a:spcPct val="200000"/>
              </a:lnSpc>
              <a:buFont typeface="Wingdings" pitchFamily="2" charset="2"/>
              <a:buChar char="ü"/>
              <a:defRPr/>
            </a:pPr>
            <a:endParaRPr lang="en-US" altLang="zh-CN" sz="1600" noProof="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  <a:p>
            <a:pPr marL="285750" lvl="0" indent="-285750" defTabSz="45720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lang="en-US" altLang="zh-CN" sz="16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Furniture, security safeguard, number and types </a:t>
            </a:r>
          </a:p>
          <a:p>
            <a:pPr lvl="0" defTabSz="457200">
              <a:lnSpc>
                <a:spcPct val="200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of rooms (with pictures)</a:t>
            </a:r>
            <a:endParaRPr lang="en-US" altLang="zh-CN" sz="1600" noProof="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  <a:p>
            <a:pPr marL="285750" lvl="0" indent="-285750" defTabSz="457200">
              <a:lnSpc>
                <a:spcPct val="250000"/>
              </a:lnSpc>
              <a:buFont typeface="Wingdings" pitchFamily="2" charset="2"/>
              <a:buChar char="ü"/>
              <a:defRPr/>
            </a:pPr>
            <a:endParaRPr lang="en-US" altLang="zh-CN" sz="1600" noProof="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  <a:p>
            <a:pPr marL="285750" lvl="0" indent="-285750" defTabSz="457200">
              <a:lnSpc>
                <a:spcPct val="250000"/>
              </a:lnSpc>
              <a:buFont typeface="Wingdings" pitchFamily="2" charset="2"/>
              <a:buChar char="ü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  <a:p>
            <a:pPr marL="0" marR="0" lvl="0" indent="0" algn="dist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39100" y="2197032"/>
            <a:ext cx="383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Details included in the page 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458327" y="2754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681548" y="522807"/>
            <a:ext cx="48948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 STEPS FOR BOOKING A HOST FAMILY:</a:t>
            </a:r>
          </a:p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Step 2: Talk to your landlord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1174751" y="5056254"/>
            <a:ext cx="2806700" cy="77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Look for host families in your city or near your school.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70076" y="4686922"/>
            <a:ext cx="273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Search for Homestay 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 descr="902047f659923ca019eea059acf52df68e3504ac7052-oLw1Fr_fw658"/>
          <p:cNvPicPr>
            <a:picLocks noChangeAspect="1"/>
          </p:cNvPicPr>
          <p:nvPr/>
        </p:nvPicPr>
        <p:blipFill>
          <a:blip r:embed="rId5"/>
          <a:srcRect t="10000" b="10000"/>
          <a:stretch>
            <a:fillRect/>
          </a:stretch>
        </p:blipFill>
        <p:spPr>
          <a:xfrm>
            <a:off x="1879600" y="3213100"/>
            <a:ext cx="1396810" cy="1396810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1A22BE-A797-CC33-99F9-96BFD065AD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2"/>
          <a:stretch/>
        </p:blipFill>
        <p:spPr>
          <a:xfrm>
            <a:off x="1507682" y="2894321"/>
            <a:ext cx="1836286" cy="1822008"/>
          </a:xfrm>
          <a:prstGeom prst="rect">
            <a:avLst/>
          </a:prstGeom>
        </p:spPr>
      </p:pic>
      <p:cxnSp>
        <p:nvCxnSpPr>
          <p:cNvPr id="17" name="直接连接符 9">
            <a:extLst>
              <a:ext uri="{FF2B5EF4-FFF2-40B4-BE49-F238E27FC236}">
                <a16:creationId xmlns:a16="http://schemas.microsoft.com/office/drawing/2014/main" id="{D1004D18-5120-1C9F-AB9E-DCF1E541451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343968" y="2681956"/>
            <a:ext cx="1816855" cy="11233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AC739068-E2A3-9AF5-5B4A-EB3063A0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28" y="1426299"/>
            <a:ext cx="3144400" cy="14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6D451A-175F-E96A-1349-F52BD57B6CD2}"/>
              </a:ext>
            </a:extLst>
          </p:cNvPr>
          <p:cNvSpPr txBox="1"/>
          <p:nvPr/>
        </p:nvSpPr>
        <p:spPr>
          <a:xfrm>
            <a:off x="1450438" y="1967291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E6E6C"/>
                </a:solidFill>
              </a:rPr>
              <a:t>America</a:t>
            </a:r>
            <a:endParaRPr kumimoji="1" lang="zh-CN" altLang="en-US" dirty="0">
              <a:solidFill>
                <a:srgbClr val="0E6E6C"/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3F8546-FE85-2357-D75A-CD9504EE835C}"/>
              </a:ext>
            </a:extLst>
          </p:cNvPr>
          <p:cNvGrpSpPr/>
          <p:nvPr/>
        </p:nvGrpSpPr>
        <p:grpSpPr>
          <a:xfrm>
            <a:off x="778157" y="1224083"/>
            <a:ext cx="5580765" cy="4853483"/>
            <a:chOff x="6677052" y="464299"/>
            <a:chExt cx="4644884" cy="4407289"/>
          </a:xfrm>
        </p:grpSpPr>
        <p:pic>
          <p:nvPicPr>
            <p:cNvPr id="1030" name="Picture 6" descr="查看源图像">
              <a:extLst>
                <a:ext uri="{FF2B5EF4-FFF2-40B4-BE49-F238E27FC236}">
                  <a16:creationId xmlns:a16="http://schemas.microsoft.com/office/drawing/2014/main" id="{8174920C-EA6D-C426-889F-A9DA54DC7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052" y="464299"/>
              <a:ext cx="4073964" cy="440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4E7AA5F-0121-6916-9BD0-E7280494B762}"/>
                </a:ext>
              </a:extLst>
            </p:cNvPr>
            <p:cNvSpPr txBox="1"/>
            <p:nvPr/>
          </p:nvSpPr>
          <p:spPr>
            <a:xfrm>
              <a:off x="7919779" y="1408272"/>
              <a:ext cx="3402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Hi,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I’ the host Mr. Green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6CA4689-3B8B-8CB8-0D4F-DDEEA830CF9C}"/>
                </a:ext>
              </a:extLst>
            </p:cNvPr>
            <p:cNvSpPr txBox="1"/>
            <p:nvPr/>
          </p:nvSpPr>
          <p:spPr>
            <a:xfrm>
              <a:off x="6969366" y="2334293"/>
              <a:ext cx="3363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Hi, I’m Arena. I want to know more about your location.  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D5AA380-8E03-49B0-C433-3A3CBBC0C63D}"/>
                </a:ext>
              </a:extLst>
            </p:cNvPr>
            <p:cNvSpPr txBox="1"/>
            <p:nvPr/>
          </p:nvSpPr>
          <p:spPr>
            <a:xfrm>
              <a:off x="7801784" y="3258172"/>
              <a:ext cx="2677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Okay, what about calling on phone?  </a:t>
              </a:r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38A7014-D5BD-A88D-ADBA-9EB63230468A}"/>
                </a:ext>
              </a:extLst>
            </p:cNvPr>
            <p:cNvSpPr txBox="1"/>
            <p:nvPr/>
          </p:nvSpPr>
          <p:spPr>
            <a:xfrm>
              <a:off x="7047487" y="4323996"/>
              <a:ext cx="2734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That will be Great! 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DAF7050-C618-0952-935A-A442FD78265C}"/>
                </a:ext>
              </a:extLst>
            </p:cNvPr>
            <p:cNvSpPr txBox="1"/>
            <p:nvPr/>
          </p:nvSpPr>
          <p:spPr>
            <a:xfrm>
              <a:off x="7629573" y="579175"/>
              <a:ext cx="2388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68A89F"/>
                  </a:solidFill>
                </a:rPr>
                <a:t>Mr. Green’s House</a:t>
              </a:r>
              <a:endParaRPr kumimoji="1" lang="zh-CN" altLang="en-US" dirty="0">
                <a:solidFill>
                  <a:srgbClr val="68A89F"/>
                </a:solidFill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4DF2B072-8F37-7390-F706-536B886974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709" y="1217831"/>
            <a:ext cx="3263088" cy="3352980"/>
          </a:xfrm>
          <a:prstGeom prst="rect">
            <a:avLst/>
          </a:prstGeom>
        </p:spPr>
      </p:pic>
      <p:sp>
        <p:nvSpPr>
          <p:cNvPr id="24" name="TextBox 27"/>
          <p:cNvSpPr txBox="1"/>
          <p:nvPr/>
        </p:nvSpPr>
        <p:spPr>
          <a:xfrm>
            <a:off x="6743709" y="4119943"/>
            <a:ext cx="4293074" cy="204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Talk to your landlord</a:t>
            </a:r>
          </a:p>
          <a:p>
            <a:pPr lvl="0"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Chat with your host in our communicating channel to get to know him/ her better.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1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312251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2" name="矩形 1"/>
          <p:cNvSpPr/>
          <p:nvPr/>
        </p:nvSpPr>
        <p:spPr>
          <a:xfrm>
            <a:off x="1593850" y="1607702"/>
            <a:ext cx="3397250" cy="22860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75200" y="1968500"/>
            <a:ext cx="406400" cy="1460500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13827" y="4325231"/>
            <a:ext cx="406400" cy="1460500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5367902" y="1806777"/>
            <a:ext cx="6253089" cy="185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/>
              <a:t> </a:t>
            </a:r>
            <a:r>
              <a:rPr lang="en-US" altLang="zh-CN" sz="1400" dirty="0"/>
              <a:t>We provide one-to-one consulting service for answering questions and advising suggestions about college entrance questions, nearby environment or security standard, entertainments as well as rental guide for certain university or regions</a:t>
            </a:r>
            <a:r>
              <a:rPr lang="en-US" altLang="zh-CN" dirty="0"/>
              <a:t>.</a:t>
            </a:r>
            <a:r>
              <a:rPr lang="zh-CN" altLang="zh-CN" sz="900" dirty="0"/>
              <a:t> </a:t>
            </a:r>
            <a:endParaRPr lang="en-US" altLang="zh-CN" sz="9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77221" y="1466962"/>
            <a:ext cx="4363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Personalized counseling service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TextBox 27"/>
          <p:cNvSpPr txBox="1"/>
          <p:nvPr/>
        </p:nvSpPr>
        <p:spPr>
          <a:xfrm>
            <a:off x="1301269" y="4778541"/>
            <a:ext cx="5310024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600" dirty="0"/>
              <a:t>We also provide offline home viewing service to company and help customers find their ideal homestay.</a:t>
            </a:r>
            <a:endParaRPr lang="zh-CN" altLang="zh-CN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3182581" y="4254500"/>
            <a:ext cx="318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House Viewing service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1B56762E-E596-45D2-62A5-D29A0EACB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34" y="3706486"/>
            <a:ext cx="3236920" cy="244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1CF2AE-03FA-C4CB-337D-0517E80FE5BE}"/>
              </a:ext>
            </a:extLst>
          </p:cNvPr>
          <p:cNvSpPr txBox="1"/>
          <p:nvPr/>
        </p:nvSpPr>
        <p:spPr>
          <a:xfrm>
            <a:off x="662347" y="459766"/>
            <a:ext cx="50811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 STEPS FOR BOOKING A HOST FAMILY:</a:t>
            </a:r>
          </a:p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Step 3: Room reservation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47569" y="5131544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 ——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32449" y="1514632"/>
            <a:ext cx="536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6686747" y="3066024"/>
            <a:ext cx="4511358" cy="2154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50000"/>
              </a:lnSpc>
              <a:buFontTx/>
              <a:buNone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Strategies we will use at different business stages</a:t>
            </a:r>
          </a:p>
          <a:p>
            <a:pPr marL="171450" indent="-171450">
              <a:lnSpc>
                <a:spcPct val="250000"/>
              </a:lnSpc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Penetration</a:t>
            </a:r>
          </a:p>
          <a:p>
            <a:pPr marL="171450" indent="-171450">
              <a:lnSpc>
                <a:spcPct val="250000"/>
              </a:lnSpc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Cost plus</a:t>
            </a:r>
          </a:p>
          <a:p>
            <a:pPr marL="171450" indent="-171450">
              <a:lnSpc>
                <a:spcPct val="250000"/>
              </a:lnSpc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Skimming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88712" y="3078202"/>
            <a:ext cx="1518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dirty="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2.2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292950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42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1845" y="1607702"/>
            <a:ext cx="58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01.</a:t>
            </a:r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1001845" y="2111485"/>
            <a:ext cx="4231510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when we first set up this APP and put into the market</a:t>
            </a:r>
            <a:r>
              <a:rPr lang="zh-CN" altLang="zh-CN" dirty="0"/>
              <a:t> 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Adv: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attract both willing hosts and tenants from our competitors since it’s at a lower price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create brand awareness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increase our market share rapidly by several promotion strategies</a:t>
            </a:r>
            <a:r>
              <a:rPr lang="zh-CN" altLang="zh-CN" dirty="0"/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979437" y="1631343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Penetration 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AE52FAA-72B6-8D10-0A0C-AFBFA74B406D}"/>
              </a:ext>
            </a:extLst>
          </p:cNvPr>
          <p:cNvGrpSpPr/>
          <p:nvPr/>
        </p:nvGrpSpPr>
        <p:grpSpPr>
          <a:xfrm>
            <a:off x="5485050" y="2954507"/>
            <a:ext cx="6414000" cy="914400"/>
            <a:chOff x="5485050" y="2954507"/>
            <a:chExt cx="6414000" cy="9144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631F565-810B-B8FD-139E-24F29FCEF572}"/>
                </a:ext>
              </a:extLst>
            </p:cNvPr>
            <p:cNvSpPr txBox="1"/>
            <p:nvPr/>
          </p:nvSpPr>
          <p:spPr>
            <a:xfrm>
              <a:off x="6559992" y="3227041"/>
              <a:ext cx="5339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Advertisement space:30 RMB per month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pic>
          <p:nvPicPr>
            <p:cNvPr id="8" name="图形 7" descr="3D 眼镜 纯色填充">
              <a:extLst>
                <a:ext uri="{FF2B5EF4-FFF2-40B4-BE49-F238E27FC236}">
                  <a16:creationId xmlns:a16="http://schemas.microsoft.com/office/drawing/2014/main" id="{A152B06D-A5F0-1E22-F835-381E281DD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85050" y="2954507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669345-5D70-E68B-C5FA-019060ED9389}"/>
              </a:ext>
            </a:extLst>
          </p:cNvPr>
          <p:cNvGrpSpPr/>
          <p:nvPr/>
        </p:nvGrpSpPr>
        <p:grpSpPr>
          <a:xfrm>
            <a:off x="5457043" y="4367210"/>
            <a:ext cx="6367396" cy="914400"/>
            <a:chOff x="5457043" y="4367210"/>
            <a:chExt cx="6367396" cy="914400"/>
          </a:xfrm>
        </p:grpSpPr>
        <p:pic>
          <p:nvPicPr>
            <p:cNvPr id="10" name="图形 9" descr="抱负 纯色填充">
              <a:extLst>
                <a:ext uri="{FF2B5EF4-FFF2-40B4-BE49-F238E27FC236}">
                  <a16:creationId xmlns:a16="http://schemas.microsoft.com/office/drawing/2014/main" id="{40B8AD8F-A99D-E4D3-48FB-8BD0EA1F2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57043" y="4367210"/>
              <a:ext cx="914400" cy="9144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5A0C54D-42CD-EA03-CDA1-F8D6066AEB96}"/>
                </a:ext>
              </a:extLst>
            </p:cNvPr>
            <p:cNvSpPr txBox="1"/>
            <p:nvPr/>
          </p:nvSpPr>
          <p:spPr>
            <a:xfrm>
              <a:off x="6485381" y="4639744"/>
              <a:ext cx="5339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Agency Fee: deduct 15% from both sides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83D66C-A912-7F14-7F59-D17C4F1FE686}"/>
              </a:ext>
            </a:extLst>
          </p:cNvPr>
          <p:cNvGrpSpPr/>
          <p:nvPr/>
        </p:nvGrpSpPr>
        <p:grpSpPr>
          <a:xfrm>
            <a:off x="5455693" y="1541804"/>
            <a:ext cx="6443357" cy="914400"/>
            <a:chOff x="5455693" y="1541804"/>
            <a:chExt cx="6443357" cy="914400"/>
          </a:xfrm>
        </p:grpSpPr>
        <p:pic>
          <p:nvPicPr>
            <p:cNvPr id="20" name="图形 19" descr="从云中下载 纯色填充">
              <a:extLst>
                <a:ext uri="{FF2B5EF4-FFF2-40B4-BE49-F238E27FC236}">
                  <a16:creationId xmlns:a16="http://schemas.microsoft.com/office/drawing/2014/main" id="{3631DC87-9621-D4AE-BFC1-960AC0EE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5693" y="1541804"/>
              <a:ext cx="914400" cy="9144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2D486EB-13CA-A6A6-944A-D0D09B4AACEC}"/>
                </a:ext>
              </a:extLst>
            </p:cNvPr>
            <p:cNvSpPr txBox="1"/>
            <p:nvPr/>
          </p:nvSpPr>
          <p:spPr>
            <a:xfrm>
              <a:off x="6559992" y="1757899"/>
              <a:ext cx="5339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Download Fee: free! 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292950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42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PRICE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1845" y="1607702"/>
            <a:ext cx="58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02.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75732" y="1669179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Cost Plus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73472" y="3605373"/>
            <a:ext cx="58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03.</a:t>
            </a:r>
            <a:endParaRPr lang="zh-CN" altLang="en-US" sz="24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08215" y="3666928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Skimming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F4471829-1ACA-7679-0674-1BCD971406E9}"/>
              </a:ext>
            </a:extLst>
          </p:cNvPr>
          <p:cNvSpPr txBox="1"/>
          <p:nvPr/>
        </p:nvSpPr>
        <p:spPr>
          <a:xfrm>
            <a:off x="906058" y="2402748"/>
            <a:ext cx="4696089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When customer base is guaranteed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for functions and service’s fee increasing (membership &amp; agency fee)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Adv: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easy and quick to calculate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ensure our APP’s daily profits</a:t>
            </a:r>
            <a:endParaRPr lang="zh-CN" altLang="zh-CN" dirty="0"/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BFF7B143-0199-7E24-EFF5-89458368B556}"/>
              </a:ext>
            </a:extLst>
          </p:cNvPr>
          <p:cNvSpPr txBox="1"/>
          <p:nvPr/>
        </p:nvSpPr>
        <p:spPr>
          <a:xfrm>
            <a:off x="6373472" y="4188976"/>
            <a:ext cx="4830947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/>
              <a:t>- for commercials and advertisements space</a:t>
            </a:r>
            <a:r>
              <a:rPr lang="zh-CN" altLang="zh-CN" dirty="0"/>
              <a:t> 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en-US" altLang="zh-CN" dirty="0"/>
              <a:t>Adv: 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- recover R&amp;D costs quickly</a:t>
            </a:r>
          </a:p>
          <a:p>
            <a:pPr lvl="0">
              <a:lnSpc>
                <a:spcPct val="150000"/>
              </a:lnSpc>
            </a:pPr>
            <a:r>
              <a:rPr lang="en-US" altLang="zh-CN" dirty="0"/>
              <a:t>- create a qualified image for our customers</a:t>
            </a:r>
            <a:endParaRPr lang="zh-CN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D40DCE-28B5-F5FB-CF0A-D4604EEFF51C}"/>
              </a:ext>
            </a:extLst>
          </p:cNvPr>
          <p:cNvGrpSpPr/>
          <p:nvPr/>
        </p:nvGrpSpPr>
        <p:grpSpPr>
          <a:xfrm>
            <a:off x="5748643" y="1349347"/>
            <a:ext cx="6443357" cy="914400"/>
            <a:chOff x="5455693" y="1541804"/>
            <a:chExt cx="6443357" cy="914400"/>
          </a:xfrm>
        </p:grpSpPr>
        <p:pic>
          <p:nvPicPr>
            <p:cNvPr id="4" name="图形 3" descr="从云中下载 纯色填充">
              <a:extLst>
                <a:ext uri="{FF2B5EF4-FFF2-40B4-BE49-F238E27FC236}">
                  <a16:creationId xmlns:a16="http://schemas.microsoft.com/office/drawing/2014/main" id="{1F93BC10-ADB4-E73E-29D8-A525C0C0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55693" y="1541804"/>
              <a:ext cx="914400" cy="9144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6C70A66-C997-8B87-10BA-3ABF3E5143AC}"/>
                </a:ext>
              </a:extLst>
            </p:cNvPr>
            <p:cNvSpPr txBox="1"/>
            <p:nvPr/>
          </p:nvSpPr>
          <p:spPr>
            <a:xfrm>
              <a:off x="6559992" y="1757899"/>
              <a:ext cx="5339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Download Fee: 5 RMB 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5DE0017-404D-92CF-121F-16E8D19BB9FE}"/>
              </a:ext>
            </a:extLst>
          </p:cNvPr>
          <p:cNvGrpSpPr/>
          <p:nvPr/>
        </p:nvGrpSpPr>
        <p:grpSpPr>
          <a:xfrm>
            <a:off x="5778000" y="2150072"/>
            <a:ext cx="6414000" cy="974166"/>
            <a:chOff x="5485050" y="2954507"/>
            <a:chExt cx="6414000" cy="97416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6D7F1A8-CAB1-BC20-641B-249A3AD1F2E4}"/>
                </a:ext>
              </a:extLst>
            </p:cNvPr>
            <p:cNvSpPr txBox="1"/>
            <p:nvPr/>
          </p:nvSpPr>
          <p:spPr>
            <a:xfrm>
              <a:off x="6559992" y="3054266"/>
              <a:ext cx="5339058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Advertisement space: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100-800 RMB per month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pic>
          <p:nvPicPr>
            <p:cNvPr id="10" name="图形 9" descr="3D 眼镜 纯色填充">
              <a:extLst>
                <a:ext uri="{FF2B5EF4-FFF2-40B4-BE49-F238E27FC236}">
                  <a16:creationId xmlns:a16="http://schemas.microsoft.com/office/drawing/2014/main" id="{64FFCB83-421E-0B7F-279C-52E9AD17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5050" y="2954507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2C2E97-BA50-76DF-8078-5736C8E7531F}"/>
              </a:ext>
            </a:extLst>
          </p:cNvPr>
          <p:cNvGrpSpPr/>
          <p:nvPr/>
        </p:nvGrpSpPr>
        <p:grpSpPr>
          <a:xfrm>
            <a:off x="1031744" y="5120215"/>
            <a:ext cx="6334827" cy="1003533"/>
            <a:chOff x="5457043" y="4278077"/>
            <a:chExt cx="6334827" cy="1003533"/>
          </a:xfrm>
        </p:grpSpPr>
        <p:pic>
          <p:nvPicPr>
            <p:cNvPr id="12" name="图形 11" descr="抱负 纯色填充">
              <a:extLst>
                <a:ext uri="{FF2B5EF4-FFF2-40B4-BE49-F238E27FC236}">
                  <a16:creationId xmlns:a16="http://schemas.microsoft.com/office/drawing/2014/main" id="{06F2EA3F-5239-C865-5BE4-7E764F6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57043" y="4367210"/>
              <a:ext cx="914400" cy="9144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94DFDE7-D7D3-6F87-3C3F-C08D665DF14F}"/>
                </a:ext>
              </a:extLst>
            </p:cNvPr>
            <p:cNvSpPr txBox="1"/>
            <p:nvPr/>
          </p:nvSpPr>
          <p:spPr>
            <a:xfrm>
              <a:off x="6452812" y="4278077"/>
              <a:ext cx="5339058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Agency Fee: 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deduct 25-35% from both sides</a:t>
              </a:r>
              <a:endPara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1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88229" y="5131544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Place ——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1649" y="1422158"/>
            <a:ext cx="536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Place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3312" y="3078202"/>
            <a:ext cx="1569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2.3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3EFE70A3-0CBA-CB8C-B095-31C820322E9F}"/>
              </a:ext>
            </a:extLst>
          </p:cNvPr>
          <p:cNvSpPr txBox="1"/>
          <p:nvPr/>
        </p:nvSpPr>
        <p:spPr>
          <a:xfrm>
            <a:off x="6552154" y="3159503"/>
            <a:ext cx="4813301" cy="1616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From different perspective, we have different place.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producer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retailer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178827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14430" y="704850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3790920" y="771392"/>
            <a:ext cx="270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CONTENT</a:t>
            </a:r>
            <a:endParaRPr lang="zh-CN" altLang="en-US" sz="36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94763" y="51816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2D1E58-F8C5-E06C-AE6E-D4BBFD117F7B}"/>
              </a:ext>
            </a:extLst>
          </p:cNvPr>
          <p:cNvGrpSpPr/>
          <p:nvPr/>
        </p:nvGrpSpPr>
        <p:grpSpPr>
          <a:xfrm>
            <a:off x="1628920" y="3898450"/>
            <a:ext cx="6033058" cy="1972939"/>
            <a:chOff x="3874154" y="2190750"/>
            <a:chExt cx="6033058" cy="1972939"/>
          </a:xfrm>
        </p:grpSpPr>
        <p:sp useBgFill="1">
          <p:nvSpPr>
            <p:cNvPr id="33" name="椭圆 32"/>
            <p:cNvSpPr/>
            <p:nvPr/>
          </p:nvSpPr>
          <p:spPr>
            <a:xfrm>
              <a:off x="3933825" y="2190750"/>
              <a:ext cx="1609725" cy="160972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077116" y="2833351"/>
              <a:ext cx="136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PART TWO</a:t>
              </a:r>
              <a:endParaRPr lang="zh-CN" altLang="en-US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5483879" y="2810038"/>
              <a:ext cx="4423333" cy="51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Lato Light" charset="0"/>
                  <a:sym typeface="字魂105号-简雅黑" panose="00000500000000000000" pitchFamily="2" charset="-122"/>
                </a:rPr>
                <a:t>For Product, Promotion, Price and Place.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874154" y="3825135"/>
              <a:ext cx="1886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Marketing Mix</a:t>
              </a:r>
              <a:endParaRPr lang="zh-CN" altLang="en-US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864E51-3562-37BE-9A24-7A0FF3A5255B}"/>
              </a:ext>
            </a:extLst>
          </p:cNvPr>
          <p:cNvGrpSpPr/>
          <p:nvPr/>
        </p:nvGrpSpPr>
        <p:grpSpPr>
          <a:xfrm>
            <a:off x="1653200" y="1684512"/>
            <a:ext cx="1609725" cy="2029945"/>
            <a:chOff x="1533525" y="2190750"/>
            <a:chExt cx="1609725" cy="2029945"/>
          </a:xfrm>
        </p:grpSpPr>
        <p:sp useBgFill="1">
          <p:nvSpPr>
            <p:cNvPr id="7" name="椭圆 6"/>
            <p:cNvSpPr/>
            <p:nvPr/>
          </p:nvSpPr>
          <p:spPr>
            <a:xfrm>
              <a:off x="1533525" y="2190750"/>
              <a:ext cx="1609725" cy="160972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57348" y="2833351"/>
              <a:ext cx="136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PART ONE</a:t>
              </a:r>
              <a:endParaRPr lang="zh-CN" altLang="en-US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95434" y="3882141"/>
              <a:ext cx="1485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Introduction</a:t>
              </a:r>
              <a:endParaRPr lang="zh-CN" altLang="en-US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9" name="TextBox 27">
            <a:extLst>
              <a:ext uri="{FF2B5EF4-FFF2-40B4-BE49-F238E27FC236}">
                <a16:creationId xmlns:a16="http://schemas.microsoft.com/office/drawing/2014/main" id="{387BC1BB-EA09-9E58-855A-4278D2A8B1AB}"/>
              </a:ext>
            </a:extLst>
          </p:cNvPr>
          <p:cNvSpPr txBox="1"/>
          <p:nvPr/>
        </p:nvSpPr>
        <p:spPr>
          <a:xfrm>
            <a:off x="3378581" y="1857713"/>
            <a:ext cx="4245297" cy="10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For Uniqueness, Feasibility, Profitability, Sustainability and Social Benefits.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211D2E-3BA7-7213-9AC6-5578C6209E59}"/>
              </a:ext>
            </a:extLst>
          </p:cNvPr>
          <p:cNvSpPr txBox="1"/>
          <p:nvPr/>
        </p:nvSpPr>
        <p:spPr>
          <a:xfrm>
            <a:off x="8264064" y="5287811"/>
            <a:ext cx="33474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+mj-lt"/>
                <a:cs typeface="Times New Roman" panose="02020603050405020304" pitchFamily="18" charset="0"/>
              </a:rPr>
              <a:t>CREW</a:t>
            </a:r>
          </a:p>
          <a:p>
            <a:r>
              <a:rPr kumimoji="1" lang="en-US" altLang="zh-CN" sz="1400" dirty="0">
                <a:latin typeface="+mj-lt"/>
                <a:cs typeface="Times New Roman" panose="02020603050405020304" pitchFamily="18" charset="0"/>
              </a:rPr>
              <a:t>PPT and rationale writing:</a:t>
            </a:r>
            <a:r>
              <a:rPr kumimoji="1" lang="zh-CN" altLang="en-US" sz="1400" dirty="0">
                <a:latin typeface="+mj-lt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 err="1">
                <a:latin typeface="+mj-lt"/>
                <a:cs typeface="Times New Roman" panose="02020603050405020304" pitchFamily="18" charset="0"/>
              </a:rPr>
              <a:t>Shuhan</a:t>
            </a:r>
            <a:r>
              <a:rPr kumimoji="1" lang="en-US" altLang="zh-CN" sz="1400" dirty="0">
                <a:latin typeface="+mj-lt"/>
                <a:cs typeface="Times New Roman" panose="02020603050405020304" pitchFamily="18" charset="0"/>
              </a:rPr>
              <a:t> Zhao</a:t>
            </a:r>
          </a:p>
          <a:p>
            <a:r>
              <a:rPr kumimoji="1" lang="en-US" altLang="zh-CN" sz="1400" dirty="0">
                <a:latin typeface="+mj-lt"/>
                <a:cs typeface="Times New Roman" panose="02020603050405020304" pitchFamily="18" charset="0"/>
              </a:rPr>
              <a:t>Product, UI Design and PPT: Suni Yao</a:t>
            </a:r>
          </a:p>
          <a:p>
            <a:r>
              <a:rPr kumimoji="1" lang="en-US" altLang="zh-CN" sz="1400" dirty="0">
                <a:latin typeface="+mj-lt"/>
                <a:cs typeface="Times New Roman" panose="02020603050405020304" pitchFamily="18" charset="0"/>
              </a:rPr>
              <a:t>Price and Poster: </a:t>
            </a:r>
            <a:r>
              <a:rPr kumimoji="1" lang="en-US" altLang="zh-CN" sz="1400" dirty="0" err="1">
                <a:latin typeface="+mj-lt"/>
                <a:cs typeface="Times New Roman" panose="02020603050405020304" pitchFamily="18" charset="0"/>
              </a:rPr>
              <a:t>Junchen</a:t>
            </a:r>
            <a:r>
              <a:rPr kumimoji="1" lang="en-US" altLang="zh-CN" sz="1400" dirty="0">
                <a:latin typeface="+mj-lt"/>
                <a:cs typeface="Times New Roman" panose="02020603050405020304" pitchFamily="18" charset="0"/>
              </a:rPr>
              <a:t> Cao</a:t>
            </a:r>
          </a:p>
          <a:p>
            <a:r>
              <a:rPr kumimoji="1" lang="en-US" altLang="zh-CN" sz="1400" dirty="0">
                <a:latin typeface="+mj-lt"/>
                <a:cs typeface="Times New Roman" panose="02020603050405020304" pitchFamily="18" charset="0"/>
              </a:rPr>
              <a:t>Place</a:t>
            </a:r>
            <a:r>
              <a:rPr kumimoji="1" lang="zh-CN" altLang="en-US" sz="1400" dirty="0">
                <a:latin typeface="+mj-lt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+mj-lt"/>
                <a:cs typeface="Times New Roman" panose="02020603050405020304" pitchFamily="18" charset="0"/>
              </a:rPr>
              <a:t>Promotion:</a:t>
            </a:r>
            <a:r>
              <a:rPr kumimoji="1" lang="zh-CN" altLang="en-US" sz="1400" dirty="0">
                <a:latin typeface="+mj-lt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 err="1">
                <a:latin typeface="+mj-lt"/>
                <a:cs typeface="Times New Roman" panose="02020603050405020304" pitchFamily="18" charset="0"/>
              </a:rPr>
              <a:t>Runqing</a:t>
            </a:r>
            <a:r>
              <a:rPr kumimoji="1" lang="en-US" altLang="zh-CN" sz="1400" dirty="0">
                <a:latin typeface="+mj-lt"/>
                <a:cs typeface="Times New Roman" panose="02020603050405020304" pitchFamily="18" charset="0"/>
              </a:rPr>
              <a:t> He</a:t>
            </a:r>
            <a:endParaRPr kumimoji="1" lang="zh-CN" altLang="en-US" sz="140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242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PLACE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40" y="2130188"/>
            <a:ext cx="4633595" cy="30929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96366" y="1828951"/>
            <a:ext cx="4905828" cy="3679371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6408121" y="2362469"/>
            <a:ext cx="4185107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Specialized service </a:t>
            </a: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(counseling &amp; house viewing)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producer to customer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08121" y="2134576"/>
            <a:ext cx="241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As </a:t>
            </a:r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service provider</a:t>
            </a: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56065" y="3676650"/>
            <a:ext cx="241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As </a:t>
            </a:r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agency</a:t>
            </a: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F112B9E3-99FA-8303-35CB-4287161860A7}"/>
              </a:ext>
            </a:extLst>
          </p:cNvPr>
          <p:cNvSpPr txBox="1"/>
          <p:nvPr/>
        </p:nvSpPr>
        <p:spPr>
          <a:xfrm>
            <a:off x="6456065" y="3932081"/>
            <a:ext cx="4185107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intermediary agent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retailer between the host and the customer</a:t>
            </a:r>
            <a:r>
              <a:rPr lang="zh-CN" altLang="zh-C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1934" y="5266663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romotion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01922" y="1544421"/>
            <a:ext cx="5362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Promotion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33621" y="3078202"/>
            <a:ext cx="1594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2.4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131F110E-A54F-3504-9D80-FF73FFB767B6}"/>
              </a:ext>
            </a:extLst>
          </p:cNvPr>
          <p:cNvSpPr txBox="1"/>
          <p:nvPr/>
        </p:nvSpPr>
        <p:spPr>
          <a:xfrm>
            <a:off x="6563729" y="3632200"/>
            <a:ext cx="4813301" cy="1616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Above-the-line promotion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Below-the-line promotion</a:t>
            </a:r>
          </a:p>
          <a:p>
            <a:pPr marR="0" lvl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——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ways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&amp;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advantages</a:t>
            </a:r>
            <a:endParaRPr lang="en-US" sz="14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25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3135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656417" y="734252"/>
            <a:ext cx="315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Above-line Promotion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6730682" y="888336"/>
            <a:ext cx="4165600" cy="5003607"/>
          </a:xfrm>
          <a:custGeom>
            <a:avLst/>
            <a:gdLst>
              <a:gd name="connsiteX0" fmla="*/ 0 w 4165600"/>
              <a:gd name="connsiteY0" fmla="*/ 1308764 h 5003607"/>
              <a:gd name="connsiteX1" fmla="*/ 1320800 w 4165600"/>
              <a:gd name="connsiteY1" fmla="*/ 1308764 h 5003607"/>
              <a:gd name="connsiteX2" fmla="*/ 1320800 w 4165600"/>
              <a:gd name="connsiteY2" fmla="*/ 5003607 h 5003607"/>
              <a:gd name="connsiteX3" fmla="*/ 0 w 4165600"/>
              <a:gd name="connsiteY3" fmla="*/ 5003607 h 5003607"/>
              <a:gd name="connsiteX4" fmla="*/ 1422400 w 4165600"/>
              <a:gd name="connsiteY4" fmla="*/ 654382 h 5003607"/>
              <a:gd name="connsiteX5" fmla="*/ 2743200 w 4165600"/>
              <a:gd name="connsiteY5" fmla="*/ 654382 h 5003607"/>
              <a:gd name="connsiteX6" fmla="*/ 2743200 w 4165600"/>
              <a:gd name="connsiteY6" fmla="*/ 4349225 h 5003607"/>
              <a:gd name="connsiteX7" fmla="*/ 1422400 w 4165600"/>
              <a:gd name="connsiteY7" fmla="*/ 4349225 h 5003607"/>
              <a:gd name="connsiteX8" fmla="*/ 2844800 w 4165600"/>
              <a:gd name="connsiteY8" fmla="*/ 0 h 5003607"/>
              <a:gd name="connsiteX9" fmla="*/ 4165600 w 4165600"/>
              <a:gd name="connsiteY9" fmla="*/ 0 h 5003607"/>
              <a:gd name="connsiteX10" fmla="*/ 4165600 w 4165600"/>
              <a:gd name="connsiteY10" fmla="*/ 3694843 h 5003607"/>
              <a:gd name="connsiteX11" fmla="*/ 2844800 w 4165600"/>
              <a:gd name="connsiteY11" fmla="*/ 3694843 h 500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5600" h="5003607">
                <a:moveTo>
                  <a:pt x="0" y="1308764"/>
                </a:moveTo>
                <a:lnTo>
                  <a:pt x="1320800" y="1308764"/>
                </a:lnTo>
                <a:lnTo>
                  <a:pt x="1320800" y="5003607"/>
                </a:lnTo>
                <a:lnTo>
                  <a:pt x="0" y="5003607"/>
                </a:lnTo>
                <a:close/>
                <a:moveTo>
                  <a:pt x="1422400" y="654382"/>
                </a:moveTo>
                <a:lnTo>
                  <a:pt x="2743200" y="654382"/>
                </a:lnTo>
                <a:lnTo>
                  <a:pt x="2743200" y="4349225"/>
                </a:lnTo>
                <a:lnTo>
                  <a:pt x="1422400" y="4349225"/>
                </a:lnTo>
                <a:close/>
                <a:moveTo>
                  <a:pt x="2844800" y="0"/>
                </a:moveTo>
                <a:lnTo>
                  <a:pt x="4165600" y="0"/>
                </a:lnTo>
                <a:lnTo>
                  <a:pt x="4165600" y="3694843"/>
                </a:lnTo>
                <a:lnTo>
                  <a:pt x="2844800" y="3694843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2114" y="2351521"/>
            <a:ext cx="5604611" cy="343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50000"/>
              </a:lnSpc>
              <a:buFont typeface="Wingdings" pitchFamily="2" charset="2"/>
              <a:buChar char="ü"/>
            </a:pPr>
            <a:r>
              <a:rPr lang="zh-CN" altLang="zh-CN" dirty="0"/>
              <a:t> </a:t>
            </a:r>
            <a:r>
              <a:rPr lang="en-US" altLang="zh-CN" dirty="0"/>
              <a:t>Invite people around us to experience our service for free and let them send videos on social media like </a:t>
            </a:r>
            <a:r>
              <a:rPr lang="en-US" altLang="zh-CN" dirty="0" err="1"/>
              <a:t>Tiktok</a:t>
            </a:r>
            <a:r>
              <a:rPr lang="en-US" altLang="zh-CN" dirty="0"/>
              <a:t>, Twitter</a:t>
            </a:r>
            <a:r>
              <a:rPr lang="zh-CN" altLang="zh-CN" dirty="0"/>
              <a:t>，</a:t>
            </a:r>
            <a:r>
              <a:rPr lang="en-US" altLang="zh-CN" dirty="0"/>
              <a:t>Little Red Book…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lvl="0" indent="-285750">
              <a:lnSpc>
                <a:spcPct val="250000"/>
              </a:lnSpc>
              <a:buFont typeface="Wingdings" pitchFamily="2" charset="2"/>
              <a:buChar char="ü"/>
            </a:pPr>
            <a:r>
              <a:rPr lang="en-US" altLang="zh-CN" dirty="0"/>
              <a:t>Find Bloggers/Vloggers overseas, pay for implant advertisement</a:t>
            </a:r>
            <a:r>
              <a:rPr lang="zh-CN" altLang="zh-CN" sz="1100" dirty="0"/>
              <a:t>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95718" y="1713914"/>
            <a:ext cx="2415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Ways: </a:t>
            </a:r>
            <a:endParaRPr lang="zh-CN" altLang="en-US" sz="28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3135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883786" y="734252"/>
            <a:ext cx="3045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Above-the-line Promotions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5891139" y="2435670"/>
            <a:ext cx="4911844" cy="277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/>
              <a:t>Cost effective</a:t>
            </a:r>
            <a:endParaRPr lang="zh-CN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/>
              <a:t>Big data will help us to deliver the video to the right group </a:t>
            </a:r>
            <a:endParaRPr lang="zh-CN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/>
              <a:t>The video may include personal experience, it is more persuasive.</a:t>
            </a:r>
            <a:endParaRPr lang="zh-CN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5891139" y="1493468"/>
            <a:ext cx="2415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Advantages: </a:t>
            </a:r>
            <a:endParaRPr lang="zh-CN" altLang="en-US" sz="28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4F9CCF-7F77-7E3C-9C5F-ECFC183CD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68" y="4555793"/>
            <a:ext cx="2548411" cy="14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95E967-D171-5072-2CEE-2EC68BE0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47" y="1088807"/>
            <a:ext cx="2322803" cy="13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262A00-4A0E-5828-17F8-D11CC82C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96" y="2825729"/>
            <a:ext cx="2313990" cy="14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AFB190-F352-C763-7ED7-6283D514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70" y="2142467"/>
            <a:ext cx="1959931" cy="11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pic>
        <p:nvPicPr>
          <p:cNvPr id="5" name="图片 4" descr="社交网络的手机截图&#10;&#10;描述已自动生成">
            <a:extLst>
              <a:ext uri="{FF2B5EF4-FFF2-40B4-BE49-F238E27FC236}">
                <a16:creationId xmlns:a16="http://schemas.microsoft.com/office/drawing/2014/main" id="{F5128492-2D02-B481-25DA-EA0995D91B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8981" cy="6858000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BB586AC4-3852-BD1E-5A5E-DB984E7D5E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77"/>
          <a:stretch/>
        </p:blipFill>
        <p:spPr>
          <a:xfrm>
            <a:off x="8795227" y="0"/>
            <a:ext cx="3396773" cy="5750144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1FF9512E-2D97-FB91-D5CC-B84A0FD4E05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94"/>
          <a:stretch/>
        </p:blipFill>
        <p:spPr>
          <a:xfrm>
            <a:off x="5467642" y="3549"/>
            <a:ext cx="3327585" cy="68509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F082A3-78B3-DC03-9397-BFCCCAEB6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661" y="0"/>
            <a:ext cx="3168981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5F575E-97FC-64FC-CE70-FE340873E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5227" y="1224083"/>
            <a:ext cx="3396773" cy="33846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AD267B1-B8BD-704C-0759-24BA153D2B53}"/>
              </a:ext>
            </a:extLst>
          </p:cNvPr>
          <p:cNvSpPr/>
          <p:nvPr/>
        </p:nvSpPr>
        <p:spPr>
          <a:xfrm>
            <a:off x="8795227" y="5753693"/>
            <a:ext cx="3396773" cy="1100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AD4CBA-FA74-AB9E-CB9A-B9E1216FB1B5}"/>
              </a:ext>
            </a:extLst>
          </p:cNvPr>
          <p:cNvSpPr txBox="1"/>
          <p:nvPr/>
        </p:nvSpPr>
        <p:spPr>
          <a:xfrm>
            <a:off x="8895351" y="5737461"/>
            <a:ext cx="3296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姐妹们墙裂安利这个</a:t>
            </a:r>
            <a:r>
              <a:rPr kumimoji="1"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Homoverseas</a:t>
            </a:r>
            <a:r>
              <a:rPr kumimoji="1"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APP, </a:t>
            </a:r>
            <a:r>
              <a:rPr kumimoji="1"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里面的房源真的超多</a:t>
            </a:r>
            <a:r>
              <a:rPr kumimoji="1"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kumimoji="1"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咨询师一对一服务也很良心很负责</a:t>
            </a:r>
            <a:r>
              <a:rPr kumimoji="1"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,</a:t>
            </a:r>
            <a:r>
              <a:rPr kumimoji="1"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而且这个界面也太戳我了</a:t>
            </a:r>
            <a:r>
              <a:rPr kumimoji="1"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8!</a:t>
            </a:r>
            <a:r>
              <a:rPr kumimoji="1"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留学的集美冲冲冲</a:t>
            </a:r>
            <a:r>
              <a:rPr kumimoji="1"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!</a:t>
            </a:r>
            <a:r>
              <a:rPr kumimoji="1"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34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3135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3963007" y="659224"/>
            <a:ext cx="4450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Below-the-line Promotion</a:t>
            </a:r>
            <a:endParaRPr lang="zh-CN" altLang="en-US" sz="25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图文框 1"/>
          <p:cNvSpPr/>
          <p:nvPr/>
        </p:nvSpPr>
        <p:spPr>
          <a:xfrm>
            <a:off x="542770" y="1273866"/>
            <a:ext cx="2552700" cy="3111500"/>
          </a:xfrm>
          <a:prstGeom prst="frame">
            <a:avLst>
              <a:gd name="adj1" fmla="val 1057"/>
            </a:avLst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5" name="图文框 14"/>
          <p:cNvSpPr/>
          <p:nvPr/>
        </p:nvSpPr>
        <p:spPr>
          <a:xfrm>
            <a:off x="2369783" y="2630310"/>
            <a:ext cx="2552700" cy="3111500"/>
          </a:xfrm>
          <a:prstGeom prst="frame">
            <a:avLst>
              <a:gd name="adj1" fmla="val 1057"/>
            </a:avLst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5128357" y="3281926"/>
            <a:ext cx="6385635" cy="204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dirty="0"/>
              <a:t>By inviting new user, customers can get discount coupons</a:t>
            </a:r>
          </a:p>
          <a:p>
            <a:pPr>
              <a:lnSpc>
                <a:spcPct val="250000"/>
              </a:lnSpc>
            </a:pPr>
            <a:r>
              <a:rPr lang="en-US" altLang="zh-CN" dirty="0"/>
              <a:t>2. For the first-use user, extra service would be provided</a:t>
            </a:r>
            <a:endParaRPr lang="zh-CN" altLang="zh-CN" dirty="0"/>
          </a:p>
          <a:p>
            <a:pPr lvl="0">
              <a:lnSpc>
                <a:spcPct val="250000"/>
              </a:lnSpc>
            </a:pPr>
            <a:r>
              <a:rPr lang="en-US" altLang="zh-CN" dirty="0">
                <a:sym typeface="字魂105号-简雅黑" panose="00000500000000000000" pitchFamily="2" charset="-122"/>
              </a:rPr>
              <a:t>3. U</a:t>
            </a:r>
            <a:r>
              <a:rPr lang="en-US" altLang="zh-CN" dirty="0"/>
              <a:t>sing e-mail to deliver advertisements.</a:t>
            </a:r>
            <a:endParaRPr lang="en-US" altLang="zh-CN" dirty="0">
              <a:sym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4565" y="1561527"/>
            <a:ext cx="1207929" cy="10929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88364" y="1205479"/>
            <a:ext cx="5325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dirty="0">
                <a:solidFill>
                  <a:srgbClr val="0E5458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Ways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E5458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For Promotion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E5458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07D11A-3617-86E2-4377-3CAE9DF7C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92" y="1846111"/>
            <a:ext cx="3568700" cy="35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650" y="313590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769345" y="579449"/>
            <a:ext cx="356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Promotion</a:t>
            </a:r>
            <a:r>
              <a:rPr lang="zh-CN" altLang="en-US" sz="28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8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poster</a:t>
            </a:r>
            <a:endParaRPr lang="zh-CN" altLang="en-US" sz="28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图文框 1"/>
          <p:cNvSpPr/>
          <p:nvPr/>
        </p:nvSpPr>
        <p:spPr>
          <a:xfrm>
            <a:off x="542770" y="1273866"/>
            <a:ext cx="2552700" cy="3111500"/>
          </a:xfrm>
          <a:prstGeom prst="frame">
            <a:avLst>
              <a:gd name="adj1" fmla="val 1057"/>
            </a:avLst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5" name="图文框 14"/>
          <p:cNvSpPr/>
          <p:nvPr/>
        </p:nvSpPr>
        <p:spPr>
          <a:xfrm>
            <a:off x="2369783" y="2630310"/>
            <a:ext cx="2552700" cy="3111500"/>
          </a:xfrm>
          <a:prstGeom prst="frame">
            <a:avLst>
              <a:gd name="adj1" fmla="val 1057"/>
            </a:avLst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07D11A-3617-86E2-4377-3CAE9DF7C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45" y="1846111"/>
            <a:ext cx="3568700" cy="355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E6F4D7-F065-2639-7B86-26DA60DA24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85" y="414019"/>
            <a:ext cx="4220665" cy="59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525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67413" y="5605462"/>
            <a:ext cx="257175" cy="257175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029371" y="6043704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029371" y="6300879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029371" y="6558054"/>
            <a:ext cx="133258" cy="133258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43387" y="1033417"/>
            <a:ext cx="3705225" cy="3705225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4760" y="1884689"/>
            <a:ext cx="10713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033588"/>
            <a:ext cx="257175" cy="27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934825" y="2185988"/>
            <a:ext cx="257175" cy="27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2405622" y="3664882"/>
            <a:ext cx="7380755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“We provide homes for wherever you are”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3630908" y="4925845"/>
            <a:ext cx="4930181" cy="423746"/>
          </a:xfrm>
          <a:prstGeom prst="roundRect">
            <a:avLst>
              <a:gd name="adj" fmla="val 4032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20631" y="5006513"/>
            <a:ext cx="434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Suni Yao,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Shuhan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Zhao,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Juncheng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Cao, </a:t>
            </a:r>
            <a:r>
              <a:rPr lang="en-US" altLang="zh-CN" sz="1200" dirty="0" err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Runqing</a:t>
            </a:r>
            <a:r>
              <a:rPr lang="en-US" altLang="zh-CN" sz="12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He</a:t>
            </a:r>
            <a:endParaRPr lang="zh-CN" altLang="en-US" sz="12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330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2092" y="5232158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</a:t>
            </a:r>
            <a:r>
              <a:rPr lang="zh-CN" altLang="en-US" sz="20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0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Business Idea ——</a:t>
            </a:r>
            <a:endParaRPr lang="zh-CN" altLang="en-US" sz="20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8914" y="912345"/>
            <a:ext cx="6214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Introduction</a:t>
            </a:r>
          </a:p>
          <a:p>
            <a:endParaRPr lang="zh-CN" altLang="en-US" sz="72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6722836" y="3817866"/>
            <a:ext cx="5116253" cy="217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Under </a:t>
            </a:r>
            <a:r>
              <a:rPr lang="en-US" altLang="zh-CN" sz="1600" b="1" dirty="0">
                <a:solidFill>
                  <a:schemeClr val="tx2"/>
                </a:solidFill>
                <a:ea typeface="字魂105号-简雅黑" panose="00000500000000000000" pitchFamily="2" charset="-122"/>
                <a:cs typeface="Lato Light" charset="0"/>
              </a:rPr>
              <a:t>the international trend of studying abroad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, we aims to provide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comfortable and convenient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homestay platform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ea typeface="字魂105号-简雅黑" panose="00000500000000000000" pitchFamily="2" charset="-122"/>
                <a:cs typeface="Lato Light" charset="0"/>
              </a:rPr>
              <a:t>over wide ranges of countries. </a:t>
            </a:r>
            <a:endParaRPr lang="zh-CN" altLang="zh-CN" sz="1600" b="1" dirty="0">
              <a:solidFill>
                <a:schemeClr val="accent2">
                  <a:lumMod val="50000"/>
                </a:schemeClr>
              </a:solidFill>
              <a:ea typeface="字魂105号-简雅黑" panose="00000500000000000000" pitchFamily="2" charset="-122"/>
              <a:cs typeface="Lato Light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70436" y="2239222"/>
            <a:ext cx="3261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Of</a:t>
            </a:r>
          </a:p>
          <a:p>
            <a:r>
              <a:rPr lang="en-US" altLang="zh-CN" sz="3200" b="1" i="1" dirty="0">
                <a:solidFill>
                  <a:schemeClr val="tx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sz="2800" b="1" i="1" dirty="0">
                <a:solidFill>
                  <a:schemeClr val="tx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zh-CN" altLang="en-US" sz="2800" b="1" i="1" dirty="0">
                <a:solidFill>
                  <a:schemeClr val="tx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“</a:t>
            </a:r>
            <a:r>
              <a:rPr lang="en-US" altLang="zh-CN" sz="2800" b="1" i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Homoverseas”</a:t>
            </a:r>
            <a:endParaRPr lang="zh-CN" altLang="en-US" sz="2800" b="1" i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94626" y="3009531"/>
            <a:ext cx="1233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01</a:t>
            </a:r>
            <a:endParaRPr lang="zh-CN" altLang="en-US" sz="6600" b="1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273286" y="25839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3425984" y="731133"/>
            <a:ext cx="5340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Business Striking Points</a:t>
            </a:r>
            <a:endParaRPr lang="zh-CN" altLang="en-US" sz="3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996457" y="1969802"/>
            <a:ext cx="3221867" cy="139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Searching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box: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countries, cities, and universities</a:t>
            </a:r>
          </a:p>
          <a:p>
            <a:pPr marL="171450" lvl="0" indent="-171450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Various tag hints: from aspects of age, genders, price, house type etc.</a:t>
            </a:r>
            <a:r>
              <a:rPr lang="zh-CN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6457" y="1536194"/>
            <a:ext cx="380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Personalized Classification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1069214" y="4282602"/>
            <a:ext cx="3221867" cy="139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- Local malls, nearby universities and the time needed to walk there</a:t>
            </a:r>
            <a:r>
              <a:rPr lang="zh-CN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</a:endParaRPr>
          </a:p>
          <a:p>
            <a:pPr lvl="0">
              <a:lnSpc>
                <a:spcPct val="20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- Detailed information about the host: to find the one who fits the most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96457" y="3804100"/>
            <a:ext cx="285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Detailing Information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TextBox 27"/>
          <p:cNvSpPr txBox="1"/>
          <p:nvPr/>
        </p:nvSpPr>
        <p:spPr>
          <a:xfrm>
            <a:off x="7818103" y="1812893"/>
            <a:ext cx="3517890" cy="173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Stars ranking system: customers can see credit and comment of a host in transparency </a:t>
            </a:r>
          </a:p>
          <a:p>
            <a:pPr marL="171450" indent="-171450" algn="r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Communicating channel: private space for getting into know each other, providing the right to choose the right 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221107" y="1529248"/>
            <a:ext cx="241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Two-way Selection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18103" y="4403983"/>
            <a:ext cx="3421397" cy="105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r">
              <a:lnSpc>
                <a:spcPct val="200000"/>
              </a:lnSpc>
              <a:buFontTx/>
              <a:buChar char="-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Clean pages and introductory instructions</a:t>
            </a:r>
          </a:p>
          <a:p>
            <a:pPr marL="171450" lvl="0" indent="-171450" algn="r">
              <a:lnSpc>
                <a:spcPct val="200000"/>
              </a:lnSpc>
              <a:buFontTx/>
              <a:buChar char="-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Fast dealing speed, efficient selections decent service attitude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221107" y="3665602"/>
            <a:ext cx="241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Comfortableness  &amp; Timeliness 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41515B-563A-D771-1D63-3EEAF401C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843" y="1999372"/>
            <a:ext cx="3058301" cy="3047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/>
          <p:cNvSpPr/>
          <p:nvPr/>
        </p:nvSpPr>
        <p:spPr>
          <a:xfrm>
            <a:off x="273286" y="20124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7" name="矩形 16"/>
          <p:cNvSpPr/>
          <p:nvPr/>
        </p:nvSpPr>
        <p:spPr>
          <a:xfrm>
            <a:off x="1347785" y="1991042"/>
            <a:ext cx="8521700" cy="3794689"/>
          </a:xfrm>
          <a:prstGeom prst="rect">
            <a:avLst/>
          </a:prstGeom>
          <a:noFill/>
          <a:ln w="38100">
            <a:solidFill>
              <a:srgbClr val="0E54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18231" y="984337"/>
            <a:ext cx="3137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Profitability</a:t>
            </a:r>
            <a:endParaRPr lang="zh-CN" altLang="en-US" sz="3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5" name="TextBox 27"/>
          <p:cNvSpPr txBox="1"/>
          <p:nvPr/>
        </p:nvSpPr>
        <p:spPr>
          <a:xfrm>
            <a:off x="1828800" y="2618414"/>
            <a:ext cx="5523646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By providing homestay service for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oversea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students, we deduct a percentage of the sum of money during the trade.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56481" y="2279162"/>
            <a:ext cx="492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Agency Fee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06881" y="2400300"/>
            <a:ext cx="121919" cy="121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880454" y="4216720"/>
            <a:ext cx="5523646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Additional space of our app is available for advertisement of apps, websites and products from other brands which will be proper without interference of the use of normal function.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856482" y="3906692"/>
            <a:ext cx="42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Commercial Advertising Space 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706881" y="4027830"/>
            <a:ext cx="121919" cy="121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18413BA-7D4E-CD5C-57E9-BC622619B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3378200"/>
            <a:ext cx="508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水中的建筑&#10;&#10;描述已自动生成">
            <a:extLst>
              <a:ext uri="{FF2B5EF4-FFF2-40B4-BE49-F238E27FC236}">
                <a16:creationId xmlns:a16="http://schemas.microsoft.com/office/drawing/2014/main" id="{131F5036-540F-C841-A9BA-1353028D3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55" y="0"/>
            <a:ext cx="3856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0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/>
          <p:cNvSpPr/>
          <p:nvPr/>
        </p:nvSpPr>
        <p:spPr>
          <a:xfrm>
            <a:off x="273286" y="201245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28730" y="7215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44" name="矩形 43"/>
          <p:cNvSpPr/>
          <p:nvPr/>
        </p:nvSpPr>
        <p:spPr>
          <a:xfrm>
            <a:off x="6416777" y="2817352"/>
            <a:ext cx="648929" cy="2035277"/>
          </a:xfrm>
          <a:prstGeom prst="rect">
            <a:avLst/>
          </a:prstGeom>
          <a:solidFill>
            <a:srgbClr val="0E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5" name="TextBox 27"/>
          <p:cNvSpPr txBox="1"/>
          <p:nvPr/>
        </p:nvSpPr>
        <p:spPr>
          <a:xfrm>
            <a:off x="7455754" y="2203771"/>
            <a:ext cx="3971548" cy="175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- our customers are overseas students all over the world - customer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base</a:t>
            </a:r>
          </a:p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- solve the initial finance problems by business strategy 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419082" y="1838886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Sustainability 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66883" y="771266"/>
            <a:ext cx="70997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Sustainability and Social Benefits </a:t>
            </a:r>
            <a:endParaRPr lang="zh-CN" altLang="en-US" sz="3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52" name="TextBox 27"/>
          <p:cNvSpPr txBox="1"/>
          <p:nvPr/>
        </p:nvSpPr>
        <p:spPr>
          <a:xfrm>
            <a:off x="7455753" y="4411498"/>
            <a:ext cx="4093989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-provided overseas students all over the world a platform to find their homestay which suits them best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419082" y="4046613"/>
            <a:ext cx="241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Social Benefits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A54A5D77-84EF-B8EC-62D5-F00FEC8B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26" y="1595002"/>
            <a:ext cx="5907315" cy="39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22"/>
          <a:stretch>
            <a:fillRect/>
          </a:stretch>
        </p:blipFill>
        <p:spPr>
          <a:xfrm>
            <a:off x="0" y="-14513"/>
            <a:ext cx="6081487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>
            <a:off x="641349" y="787400"/>
            <a:ext cx="4813300" cy="5689600"/>
          </a:xfrm>
          <a:custGeom>
            <a:avLst/>
            <a:gdLst>
              <a:gd name="connsiteX0" fmla="*/ 2406650 w 4813300"/>
              <a:gd name="connsiteY0" fmla="*/ 1625600 h 5689600"/>
              <a:gd name="connsiteX1" fmla="*/ 1187450 w 4813300"/>
              <a:gd name="connsiteY1" fmla="*/ 2844800 h 5689600"/>
              <a:gd name="connsiteX2" fmla="*/ 2406650 w 4813300"/>
              <a:gd name="connsiteY2" fmla="*/ 4064000 h 5689600"/>
              <a:gd name="connsiteX3" fmla="*/ 3625850 w 4813300"/>
              <a:gd name="connsiteY3" fmla="*/ 2844800 h 5689600"/>
              <a:gd name="connsiteX4" fmla="*/ 2406650 w 4813300"/>
              <a:gd name="connsiteY4" fmla="*/ 1625600 h 5689600"/>
              <a:gd name="connsiteX5" fmla="*/ 0 w 4813300"/>
              <a:gd name="connsiteY5" fmla="*/ 0 h 5689600"/>
              <a:gd name="connsiteX6" fmla="*/ 4813300 w 4813300"/>
              <a:gd name="connsiteY6" fmla="*/ 0 h 5689600"/>
              <a:gd name="connsiteX7" fmla="*/ 4813300 w 4813300"/>
              <a:gd name="connsiteY7" fmla="*/ 5689600 h 5689600"/>
              <a:gd name="connsiteX8" fmla="*/ 0 w 4813300"/>
              <a:gd name="connsiteY8" fmla="*/ 568960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3300" h="5689600">
                <a:moveTo>
                  <a:pt x="2406650" y="1625600"/>
                </a:moveTo>
                <a:cubicBezTo>
                  <a:pt x="1733304" y="1625600"/>
                  <a:pt x="1187450" y="2171454"/>
                  <a:pt x="1187450" y="2844800"/>
                </a:cubicBezTo>
                <a:cubicBezTo>
                  <a:pt x="1187450" y="3518146"/>
                  <a:pt x="1733304" y="4064000"/>
                  <a:pt x="2406650" y="4064000"/>
                </a:cubicBezTo>
                <a:cubicBezTo>
                  <a:pt x="3079996" y="4064000"/>
                  <a:pt x="3625850" y="3518146"/>
                  <a:pt x="3625850" y="2844800"/>
                </a:cubicBezTo>
                <a:cubicBezTo>
                  <a:pt x="3625850" y="2171454"/>
                  <a:pt x="3079996" y="1625600"/>
                  <a:pt x="2406650" y="1625600"/>
                </a:cubicBezTo>
                <a:close/>
                <a:moveTo>
                  <a:pt x="0" y="0"/>
                </a:moveTo>
                <a:lnTo>
                  <a:pt x="4813300" y="0"/>
                </a:lnTo>
                <a:lnTo>
                  <a:pt x="4813300" y="5689600"/>
                </a:lnTo>
                <a:lnTo>
                  <a:pt x="0" y="5689600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90746" y="5322044"/>
            <a:ext cx="3091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——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Product ——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54649" y="1313300"/>
            <a:ext cx="5454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Product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6604046" y="3394231"/>
            <a:ext cx="5294877" cy="204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Brand name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Brand logo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APP pages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&amp;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functioning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86897" y="3078202"/>
            <a:ext cx="15222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dirty="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2.1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/>
        </p:nvSpPr>
        <p:spPr>
          <a:xfrm>
            <a:off x="273286" y="191720"/>
            <a:ext cx="11645428" cy="634121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3671571" y="1024028"/>
            <a:ext cx="2424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Product</a:t>
            </a:r>
            <a:endParaRPr lang="zh-CN" altLang="en-US" sz="20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4" name="TextBox 27"/>
          <p:cNvSpPr txBox="1"/>
          <p:nvPr/>
        </p:nvSpPr>
        <p:spPr>
          <a:xfrm>
            <a:off x="3695234" y="1330295"/>
            <a:ext cx="2858928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Blue: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Bright, fresh, smooth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Meaning comfortable and trustworthy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829077" y="4123374"/>
            <a:ext cx="397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We</a:t>
            </a:r>
            <a:r>
              <a: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provide</a:t>
            </a:r>
            <a:r>
              <a: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homestay</a:t>
            </a:r>
            <a:r>
              <a:rPr lang="zh-CN" altLang="en-US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 </a:t>
            </a:r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service!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638B56-02B9-76A8-00A0-3ABA393A7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657" y="3710548"/>
            <a:ext cx="4064000" cy="2711450"/>
          </a:xfrm>
          <a:prstGeom prst="rect">
            <a:avLst/>
          </a:prstGeom>
        </p:spPr>
      </p:pic>
      <p:pic>
        <p:nvPicPr>
          <p:cNvPr id="15" name="图片 14" descr="人在街道上&#10;&#10;描述已自动生成">
            <a:extLst>
              <a:ext uri="{FF2B5EF4-FFF2-40B4-BE49-F238E27FC236}">
                <a16:creationId xmlns:a16="http://schemas.microsoft.com/office/drawing/2014/main" id="{412D57D4-6269-CA45-1E48-EC8B099873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81" y="621041"/>
            <a:ext cx="4064000" cy="2760776"/>
          </a:xfrm>
          <a:prstGeom prst="rect">
            <a:avLst/>
          </a:prstGeom>
        </p:spPr>
      </p:pic>
      <p:sp>
        <p:nvSpPr>
          <p:cNvPr id="21" name="TextBox 27">
            <a:extLst>
              <a:ext uri="{FF2B5EF4-FFF2-40B4-BE49-F238E27FC236}">
                <a16:creationId xmlns:a16="http://schemas.microsoft.com/office/drawing/2014/main" id="{D42D56A4-F056-FF9F-4D69-6468510CBD6E}"/>
              </a:ext>
            </a:extLst>
          </p:cNvPr>
          <p:cNvSpPr txBox="1"/>
          <p:nvPr/>
        </p:nvSpPr>
        <p:spPr>
          <a:xfrm>
            <a:off x="3013118" y="4486095"/>
            <a:ext cx="4223161" cy="175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Home image:</a:t>
            </a:r>
          </a:p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“We provide home for wherever you are”</a:t>
            </a:r>
          </a:p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Shape like a shelter, meaning comfort and protection 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5AC55F-C0AE-8175-5C16-9A3BA8D6D1C1}"/>
              </a:ext>
            </a:extLst>
          </p:cNvPr>
          <p:cNvSpPr txBox="1"/>
          <p:nvPr/>
        </p:nvSpPr>
        <p:spPr>
          <a:xfrm>
            <a:off x="934126" y="2084264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Annai MN" pitchFamily="2" charset="0"/>
                <a:ea typeface="Annai MN" pitchFamily="2" charset="0"/>
                <a:cs typeface="Annai MN" pitchFamily="2" charset="0"/>
              </a:rPr>
              <a:t>BRAND LOGO! 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  <a:latin typeface="Annai MN" pitchFamily="2" charset="0"/>
              <a:cs typeface="Annai MN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D90033-C6D9-77C2-FF6D-3C8A44B828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02"/>
          <a:stretch/>
        </p:blipFill>
        <p:spPr>
          <a:xfrm>
            <a:off x="564161" y="2453596"/>
            <a:ext cx="2491451" cy="2472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74555" y="352645"/>
            <a:ext cx="11442700" cy="6230820"/>
          </a:xfrm>
          <a:prstGeom prst="roundRect">
            <a:avLst>
              <a:gd name="adj" fmla="val 30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794500" y="2627846"/>
            <a:ext cx="2235200" cy="9027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1390630" y="734252"/>
            <a:ext cx="230361" cy="979662"/>
            <a:chOff x="21850" y="1126"/>
            <a:chExt cx="732" cy="3113"/>
          </a:xfrm>
        </p:grpSpPr>
        <p:pic>
          <p:nvPicPr>
            <p:cNvPr id="14" name="图片 13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</p:spPr>
        </p:pic>
        <p:pic>
          <p:nvPicPr>
            <p:cNvPr id="16" name="图片 15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</p:spPr>
        </p:pic>
        <p:pic>
          <p:nvPicPr>
            <p:cNvPr id="22" name="图片 2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902" y="3564"/>
              <a:ext cx="680" cy="675"/>
            </a:xfrm>
            <a:prstGeom prst="ellipse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555349" y="5295900"/>
            <a:ext cx="222808" cy="979662"/>
            <a:chOff x="21822" y="1126"/>
            <a:chExt cx="708" cy="3113"/>
          </a:xfrm>
        </p:grpSpPr>
        <p:pic>
          <p:nvPicPr>
            <p:cNvPr id="30" name="图片 29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1126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1" name="图片 30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50" y="2345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  <p:pic>
          <p:nvPicPr>
            <p:cNvPr id="32" name="图片 31" descr="adventure-aerial-aerial-view-933137"/>
            <p:cNvPicPr>
              <a:picLocks noChangeAspect="1"/>
            </p:cNvPicPr>
            <p:nvPr/>
          </p:nvPicPr>
          <p:blipFill>
            <a:blip r:embed="rId4"/>
            <a:srcRect b="22602"/>
            <a:stretch>
              <a:fillRect/>
            </a:stretch>
          </p:blipFill>
          <p:spPr>
            <a:xfrm>
              <a:off x="21822" y="3564"/>
              <a:ext cx="680" cy="675"/>
            </a:xfrm>
            <a:prstGeom prst="ellipse">
              <a:avLst/>
            </a:prstGeom>
            <a:solidFill>
              <a:schemeClr val="tx1"/>
            </a:solidFill>
          </p:spPr>
        </p:pic>
      </p:grpSp>
      <p:sp>
        <p:nvSpPr>
          <p:cNvPr id="19" name="文本框 18"/>
          <p:cNvSpPr txBox="1"/>
          <p:nvPr/>
        </p:nvSpPr>
        <p:spPr>
          <a:xfrm>
            <a:off x="4104784" y="714320"/>
            <a:ext cx="3982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3 STEPS for Booking a Host Family</a:t>
            </a:r>
            <a:endParaRPr lang="zh-CN" altLang="en-US" sz="1600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1174751" y="5056254"/>
            <a:ext cx="2806700" cy="77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Look for host families in your city or near your school.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70076" y="4686922"/>
            <a:ext cx="273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Search for Homestay 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TextBox 27"/>
          <p:cNvSpPr txBox="1"/>
          <p:nvPr/>
        </p:nvSpPr>
        <p:spPr>
          <a:xfrm>
            <a:off x="4692650" y="3701432"/>
            <a:ext cx="2806700" cy="11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  <a:sym typeface="字魂105号-简雅黑" panose="00000500000000000000" pitchFamily="2" charset="-122"/>
              </a:rPr>
              <a:t>Chat with your host in our communicating channel to get to know him/ her better. 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22928" y="3429000"/>
            <a:ext cx="271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Talk to your Landlord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TextBox 27"/>
          <p:cNvSpPr txBox="1"/>
          <p:nvPr/>
        </p:nvSpPr>
        <p:spPr>
          <a:xfrm>
            <a:off x="8466909" y="5022327"/>
            <a:ext cx="2806700" cy="77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Lato Light" charset="0"/>
              </a:rPr>
              <a:t>Securely lock the housing through online payment.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Lato Light" charset="0"/>
              <a:sym typeface="字魂105号-简雅黑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81039" y="4652995"/>
            <a:ext cx="247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Room Reservation</a:t>
            </a:r>
            <a:endParaRPr lang="zh-CN" altLang="en-US" b="1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pic>
        <p:nvPicPr>
          <p:cNvPr id="2" name="图片 1" descr="902047f659923ca019eea059acf52df68e3504ac7052-oLw1Fr_fw658"/>
          <p:cNvPicPr>
            <a:picLocks noChangeAspect="1"/>
          </p:cNvPicPr>
          <p:nvPr/>
        </p:nvPicPr>
        <p:blipFill>
          <a:blip r:embed="rId5"/>
          <a:srcRect t="10000" b="10000"/>
          <a:stretch>
            <a:fillRect/>
          </a:stretch>
        </p:blipFill>
        <p:spPr>
          <a:xfrm>
            <a:off x="1879600" y="3213100"/>
            <a:ext cx="1396810" cy="1396810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1A22BE-A797-CC33-99F9-96BFD065AD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2"/>
          <a:stretch/>
        </p:blipFill>
        <p:spPr>
          <a:xfrm>
            <a:off x="1711659" y="2877615"/>
            <a:ext cx="1836286" cy="18220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5E6E18-35A1-AC21-80DC-9C1FD825D4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2"/>
          <a:stretch/>
        </p:blipFill>
        <p:spPr>
          <a:xfrm>
            <a:off x="5262640" y="1465119"/>
            <a:ext cx="1836286" cy="18220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9CA9EB-1B64-ED20-455D-5E571CC5EE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2"/>
          <a:stretch/>
        </p:blipFill>
        <p:spPr>
          <a:xfrm>
            <a:off x="9027055" y="2877615"/>
            <a:ext cx="1836286" cy="1822008"/>
          </a:xfrm>
          <a:prstGeom prst="rect">
            <a:avLst/>
          </a:prstGeom>
        </p:spPr>
      </p:pic>
      <p:cxnSp>
        <p:nvCxnSpPr>
          <p:cNvPr id="17" name="直接连接符 9">
            <a:extLst>
              <a:ext uri="{FF2B5EF4-FFF2-40B4-BE49-F238E27FC236}">
                <a16:creationId xmlns:a16="http://schemas.microsoft.com/office/drawing/2014/main" id="{D1004D18-5120-1C9F-AB9E-DCF1E541451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47945" y="2665250"/>
            <a:ext cx="1816855" cy="11233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577CE93-D0BA-5E33-13CC-DB34FBF36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50" y="1428283"/>
            <a:ext cx="4448373" cy="547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商业计划书PPT模板"/>
</p:tagLst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xb423my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11308</TotalTime>
  <Words>1139</Words>
  <Application>Microsoft Office PowerPoint</Application>
  <PresentationFormat>宽屏</PresentationFormat>
  <Paragraphs>193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Annai MN</vt:lpstr>
      <vt:lpstr>等线</vt:lpstr>
      <vt:lpstr>华文细黑</vt:lpstr>
      <vt:lpstr>字魂105号-简雅黑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清新商业计划书PPT模板</dc:title>
  <dc:creator>007</dc:creator>
  <cp:lastModifiedBy>89776684@qq.com</cp:lastModifiedBy>
  <cp:revision>183</cp:revision>
  <dcterms:created xsi:type="dcterms:W3CDTF">2018-11-11T17:01:00Z</dcterms:created>
  <dcterms:modified xsi:type="dcterms:W3CDTF">2022-12-26T03:18:01Z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2052-10.1.0.7698</vt:lpwstr>
  </property>
</Properties>
</file>